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1" r:id="rId4"/>
  </p:sldMasterIdLst>
  <p:notesMasterIdLst>
    <p:notesMasterId r:id="rId9"/>
  </p:notesMasterIdLst>
  <p:handoutMasterIdLst>
    <p:handoutMasterId r:id="rId10"/>
  </p:handoutMasterIdLst>
  <p:sldIdLst>
    <p:sldId id="279" r:id="rId5"/>
    <p:sldId id="280" r:id="rId6"/>
    <p:sldId id="281" r:id="rId7"/>
    <p:sldId id="282" r:id="rId8"/>
  </p:sldIdLst>
  <p:sldSz cx="9144000" cy="6858000" type="screen4x3"/>
  <p:notesSz cx="6807200" cy="9939338"/>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B5A482A-5F3F-C0FE-8CF3-D9040122CD07}" name="清水善夫" initials="清水善夫" userId="S::yoshio.shimizu@aist.go.jp::053c40f9-62c5-4f1f-9e15-3a1aac80625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E3E3"/>
    <a:srgbClr val="7A7A7A"/>
    <a:srgbClr val="BE1A20"/>
    <a:srgbClr val="000099"/>
    <a:srgbClr val="FF6600"/>
    <a:srgbClr val="A9DA74"/>
    <a:srgbClr val="91D04C"/>
    <a:srgbClr val="A3C38B"/>
    <a:srgbClr val="B4E0EA"/>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34" autoAdjust="0"/>
    <p:restoredTop sz="87259" autoAdjust="0"/>
  </p:normalViewPr>
  <p:slideViewPr>
    <p:cSldViewPr snapToGrid="0">
      <p:cViewPr varScale="1">
        <p:scale>
          <a:sx n="41" d="100"/>
          <a:sy n="41" d="100"/>
        </p:scale>
        <p:origin x="1296" y="36"/>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8/10/relationships/authors" Target="author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5"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defRPr sz="1200"/>
            </a:lvl1pPr>
          </a:lstStyle>
          <a:p>
            <a:endParaRPr lang="en-US" altLang="ja-JP"/>
          </a:p>
        </p:txBody>
      </p:sp>
      <p:sp>
        <p:nvSpPr>
          <p:cNvPr id="6147" name="Rectangle 3"/>
          <p:cNvSpPr>
            <a:spLocks noGrp="1" noChangeArrowheads="1"/>
          </p:cNvSpPr>
          <p:nvPr>
            <p:ph type="dt" sz="quarter" idx="1"/>
          </p:nvPr>
        </p:nvSpPr>
        <p:spPr bwMode="auto">
          <a:xfrm>
            <a:off x="3855842"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lgn="r">
              <a:defRPr sz="1200"/>
            </a:lvl1pPr>
          </a:lstStyle>
          <a:p>
            <a:endParaRPr lang="en-US" altLang="ja-JP"/>
          </a:p>
        </p:txBody>
      </p:sp>
      <p:sp>
        <p:nvSpPr>
          <p:cNvPr id="6148" name="Rectangle 4"/>
          <p:cNvSpPr>
            <a:spLocks noGrp="1" noChangeArrowheads="1"/>
          </p:cNvSpPr>
          <p:nvPr>
            <p:ph type="ftr" sz="quarter" idx="2"/>
          </p:nvPr>
        </p:nvSpPr>
        <p:spPr bwMode="auto">
          <a:xfrm>
            <a:off x="5"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defRPr sz="1200"/>
            </a:lvl1pPr>
          </a:lstStyle>
          <a:p>
            <a:endParaRPr lang="en-US" altLang="ja-JP"/>
          </a:p>
        </p:txBody>
      </p:sp>
      <p:sp>
        <p:nvSpPr>
          <p:cNvPr id="6149" name="Rectangle 5"/>
          <p:cNvSpPr>
            <a:spLocks noGrp="1" noChangeArrowheads="1"/>
          </p:cNvSpPr>
          <p:nvPr>
            <p:ph type="sldNum" sz="quarter" idx="3"/>
          </p:nvPr>
        </p:nvSpPr>
        <p:spPr bwMode="auto">
          <a:xfrm>
            <a:off x="3855842"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lgn="r">
              <a:defRPr sz="1200"/>
            </a:lvl1pPr>
          </a:lstStyle>
          <a:p>
            <a:fld id="{134053FE-4C68-431D-A013-C45843A219BF}" type="slidenum">
              <a:rPr lang="en-US" altLang="ja-JP"/>
              <a:pPr/>
              <a:t>‹#›</a:t>
            </a:fld>
            <a:endParaRPr lang="en-US" altLang="ja-JP"/>
          </a:p>
        </p:txBody>
      </p:sp>
      <p:pic>
        <p:nvPicPr>
          <p:cNvPr id="6150" name="Picture 6" descr="j-yoko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 y="4"/>
            <a:ext cx="2108341" cy="169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96102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5"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defRPr sz="1200"/>
            </a:lvl1pPr>
          </a:lstStyle>
          <a:p>
            <a:endParaRPr lang="en-US" altLang="ja-JP"/>
          </a:p>
        </p:txBody>
      </p:sp>
      <p:sp>
        <p:nvSpPr>
          <p:cNvPr id="10243" name="Rectangle 3"/>
          <p:cNvSpPr>
            <a:spLocks noGrp="1" noChangeArrowheads="1"/>
          </p:cNvSpPr>
          <p:nvPr>
            <p:ph type="dt" idx="1"/>
          </p:nvPr>
        </p:nvSpPr>
        <p:spPr bwMode="auto">
          <a:xfrm>
            <a:off x="3855842" y="1"/>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lvl1pPr algn="r">
              <a:defRPr sz="1200"/>
            </a:lvl1pPr>
          </a:lstStyle>
          <a:p>
            <a:endParaRPr lang="en-US" altLang="ja-JP"/>
          </a:p>
        </p:txBody>
      </p:sp>
      <p:sp>
        <p:nvSpPr>
          <p:cNvPr id="10244" name="Rectangle 4"/>
          <p:cNvSpPr>
            <a:spLocks noGrp="1" noRot="1" noChangeAspect="1" noChangeArrowheads="1" noTextEdit="1"/>
          </p:cNvSpPr>
          <p:nvPr>
            <p:ph type="sldImg" idx="2"/>
          </p:nvPr>
        </p:nvSpPr>
        <p:spPr bwMode="auto">
          <a:xfrm>
            <a:off x="919163" y="744538"/>
            <a:ext cx="4968875" cy="37274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0245" name="Rectangle 5"/>
          <p:cNvSpPr>
            <a:spLocks noGrp="1" noChangeArrowheads="1"/>
          </p:cNvSpPr>
          <p:nvPr>
            <p:ph type="body" sz="quarter" idx="3"/>
          </p:nvPr>
        </p:nvSpPr>
        <p:spPr bwMode="auto">
          <a:xfrm>
            <a:off x="680721" y="4721187"/>
            <a:ext cx="5445760" cy="44727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46" name="Rectangle 6"/>
          <p:cNvSpPr>
            <a:spLocks noGrp="1" noChangeArrowheads="1"/>
          </p:cNvSpPr>
          <p:nvPr>
            <p:ph type="ftr" sz="quarter" idx="4"/>
          </p:nvPr>
        </p:nvSpPr>
        <p:spPr bwMode="auto">
          <a:xfrm>
            <a:off x="5"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defRPr sz="1200"/>
            </a:lvl1pPr>
          </a:lstStyle>
          <a:p>
            <a:endParaRPr lang="en-US" altLang="ja-JP"/>
          </a:p>
        </p:txBody>
      </p:sp>
      <p:sp>
        <p:nvSpPr>
          <p:cNvPr id="10247" name="Rectangle 7"/>
          <p:cNvSpPr>
            <a:spLocks noGrp="1" noChangeArrowheads="1"/>
          </p:cNvSpPr>
          <p:nvPr>
            <p:ph type="sldNum" sz="quarter" idx="5"/>
          </p:nvPr>
        </p:nvSpPr>
        <p:spPr bwMode="auto">
          <a:xfrm>
            <a:off x="3855842" y="9440648"/>
            <a:ext cx="2949786" cy="4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07" tIns="45701" rIns="91407" bIns="45701" numCol="1" anchor="b" anchorCtr="0" compatLnSpc="1">
            <a:prstTxWarp prst="textNoShape">
              <a:avLst/>
            </a:prstTxWarp>
          </a:bodyPr>
          <a:lstStyle>
            <a:lvl1pPr algn="r">
              <a:defRPr sz="1200"/>
            </a:lvl1pPr>
          </a:lstStyle>
          <a:p>
            <a:fld id="{F01350D7-6400-4D66-ABAC-8F06063142C0}" type="slidenum">
              <a:rPr lang="en-US" altLang="ja-JP"/>
              <a:pPr/>
              <a:t>‹#›</a:t>
            </a:fld>
            <a:endParaRPr lang="en-US" altLang="ja-JP"/>
          </a:p>
        </p:txBody>
      </p:sp>
    </p:spTree>
    <p:extLst>
      <p:ext uri="{BB962C8B-B14F-4D97-AF65-F5344CB8AC3E}">
        <p14:creationId xmlns:p14="http://schemas.microsoft.com/office/powerpoint/2010/main" val="123455142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pitchFamily="34"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2_白紙">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B2CFAB57-512B-0F66-AF23-9A1EFA641935}"/>
              </a:ext>
            </a:extLst>
          </p:cNvPr>
          <p:cNvSpPr/>
          <p:nvPr userDrawn="1"/>
        </p:nvSpPr>
        <p:spPr>
          <a:xfrm>
            <a:off x="-14990" y="6473272"/>
            <a:ext cx="9158990" cy="37352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FE72AB25-B47C-4B99-A871-1AD9E909DD7F}"/>
              </a:ext>
            </a:extLst>
          </p:cNvPr>
          <p:cNvSpPr/>
          <p:nvPr userDrawn="1"/>
        </p:nvSpPr>
        <p:spPr>
          <a:xfrm>
            <a:off x="7644984" y="0"/>
            <a:ext cx="1499015" cy="7742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a:extLst>
              <a:ext uri="{FF2B5EF4-FFF2-40B4-BE49-F238E27FC236}">
                <a16:creationId xmlns:a16="http://schemas.microsoft.com/office/drawing/2014/main" id="{23D9A9FD-7AA1-46D5-B3C2-8C8E8D0A4A60}"/>
              </a:ext>
            </a:extLst>
          </p:cNvPr>
          <p:cNvSpPr txBox="1"/>
          <p:nvPr userDrawn="1"/>
        </p:nvSpPr>
        <p:spPr>
          <a:xfrm>
            <a:off x="-14990" y="-9156"/>
            <a:ext cx="9158990" cy="369332"/>
          </a:xfrm>
          <a:prstGeom prst="rect">
            <a:avLst/>
          </a:prstGeom>
          <a:solidFill>
            <a:srgbClr val="BE1A20"/>
          </a:solidFill>
        </p:spPr>
        <p:txBody>
          <a:bodyPr wrap="square" rtlCol="0">
            <a:spAutoFit/>
          </a:bodyPr>
          <a:lstStyle/>
          <a:p>
            <a:r>
              <a:rPr kumimoji="1" lang="en-US" altLang="ja-JP" b="1" dirty="0">
                <a:solidFill>
                  <a:schemeClr val="bg1"/>
                </a:solidFill>
                <a:latin typeface="+mn-ea"/>
                <a:ea typeface="+mn-ea"/>
              </a:rPr>
              <a:t>DAAX Good Experience Design Student Award</a:t>
            </a:r>
            <a:r>
              <a:rPr kumimoji="1" lang="ja-JP" altLang="en-US" b="1" dirty="0">
                <a:solidFill>
                  <a:schemeClr val="bg1"/>
                </a:solidFill>
                <a:latin typeface="+mn-ea"/>
                <a:ea typeface="+mn-ea"/>
              </a:rPr>
              <a:t>　エントリーシート</a:t>
            </a:r>
            <a:endParaRPr lang="en-US" altLang="ja-JP" b="1" dirty="0">
              <a:solidFill>
                <a:schemeClr val="bg1"/>
              </a:solidFill>
              <a:latin typeface="+mn-ea"/>
              <a:ea typeface="+mn-ea"/>
            </a:endParaRPr>
          </a:p>
        </p:txBody>
      </p:sp>
      <p:sp>
        <p:nvSpPr>
          <p:cNvPr id="8" name="テキスト ボックス 7">
            <a:extLst>
              <a:ext uri="{FF2B5EF4-FFF2-40B4-BE49-F238E27FC236}">
                <a16:creationId xmlns:a16="http://schemas.microsoft.com/office/drawing/2014/main" id="{EF252136-933F-440E-A410-5AD92C92F284}"/>
              </a:ext>
            </a:extLst>
          </p:cNvPr>
          <p:cNvSpPr txBox="1"/>
          <p:nvPr userDrawn="1"/>
        </p:nvSpPr>
        <p:spPr>
          <a:xfrm>
            <a:off x="99391" y="2000416"/>
            <a:ext cx="5895336" cy="584775"/>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３．作品の制作評価に関係した者の氏名と所属</a:t>
            </a:r>
            <a:r>
              <a:rPr kumimoji="1" lang="en-US" altLang="ja-JP" sz="1600" b="1" dirty="0">
                <a:solidFill>
                  <a:schemeClr val="tx1"/>
                </a:solidFill>
                <a:latin typeface="+mn-ea"/>
                <a:ea typeface="+mn-ea"/>
              </a:rPr>
              <a:t>(</a:t>
            </a:r>
            <a:r>
              <a:rPr kumimoji="1" lang="ja-JP" altLang="en-US" sz="1600" b="1" dirty="0">
                <a:solidFill>
                  <a:schemeClr val="tx1"/>
                </a:solidFill>
                <a:latin typeface="+mn-ea"/>
                <a:ea typeface="+mn-ea"/>
              </a:rPr>
              <a:t>代表者以外にいる場合）</a:t>
            </a:r>
            <a:endParaRPr lang="en-US" altLang="ja-JP" sz="1600" b="1" dirty="0">
              <a:solidFill>
                <a:schemeClr val="tx1"/>
              </a:solidFill>
              <a:latin typeface="+mn-ea"/>
              <a:ea typeface="+mn-ea"/>
            </a:endParaRPr>
          </a:p>
        </p:txBody>
      </p:sp>
      <p:sp>
        <p:nvSpPr>
          <p:cNvPr id="9" name="テキスト ボックス 8">
            <a:extLst>
              <a:ext uri="{FF2B5EF4-FFF2-40B4-BE49-F238E27FC236}">
                <a16:creationId xmlns:a16="http://schemas.microsoft.com/office/drawing/2014/main" id="{89BC18D2-C9F6-40D4-A73E-E52321C4C427}"/>
              </a:ext>
            </a:extLst>
          </p:cNvPr>
          <p:cNvSpPr txBox="1"/>
          <p:nvPr userDrawn="1"/>
        </p:nvSpPr>
        <p:spPr>
          <a:xfrm>
            <a:off x="107709" y="1148811"/>
            <a:ext cx="5887015" cy="338554"/>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２．作品</a:t>
            </a:r>
            <a:r>
              <a:rPr kumimoji="1" lang="ja-JP" altLang="en-US" sz="1400" b="1" dirty="0">
                <a:solidFill>
                  <a:schemeClr val="tx1"/>
                </a:solidFill>
                <a:latin typeface="+mn-ea"/>
                <a:ea typeface="+mn-ea"/>
              </a:rPr>
              <a:t>（装置・アプリ・コンテンツ・サービス等）</a:t>
            </a:r>
            <a:r>
              <a:rPr kumimoji="1" lang="ja-JP" altLang="en-US" sz="1600" b="1" dirty="0">
                <a:solidFill>
                  <a:schemeClr val="tx1"/>
                </a:solidFill>
                <a:latin typeface="+mn-ea"/>
                <a:ea typeface="+mn-ea"/>
              </a:rPr>
              <a:t>のタイトル</a:t>
            </a:r>
          </a:p>
        </p:txBody>
      </p:sp>
      <p:sp>
        <p:nvSpPr>
          <p:cNvPr id="10" name="テキスト ボックス 9">
            <a:extLst>
              <a:ext uri="{FF2B5EF4-FFF2-40B4-BE49-F238E27FC236}">
                <a16:creationId xmlns:a16="http://schemas.microsoft.com/office/drawing/2014/main" id="{CC04FB6E-B4BA-4F57-ACCD-B3CDD0C2D377}"/>
              </a:ext>
            </a:extLst>
          </p:cNvPr>
          <p:cNvSpPr txBox="1"/>
          <p:nvPr userDrawn="1"/>
        </p:nvSpPr>
        <p:spPr>
          <a:xfrm>
            <a:off x="110683" y="3625865"/>
            <a:ext cx="8964000" cy="338554"/>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４．エントリー情報（本シートおよび提出資料）および受賞時についての同意の確認</a:t>
            </a:r>
            <a:endParaRPr kumimoji="1" lang="en-US" altLang="ja-JP" sz="1600" b="1" dirty="0">
              <a:solidFill>
                <a:schemeClr val="tx1"/>
              </a:solidFill>
              <a:latin typeface="+mn-ea"/>
              <a:ea typeface="+mn-ea"/>
            </a:endParaRPr>
          </a:p>
        </p:txBody>
      </p:sp>
      <p:sp>
        <p:nvSpPr>
          <p:cNvPr id="6" name="テキスト ボックス 5">
            <a:extLst>
              <a:ext uri="{FF2B5EF4-FFF2-40B4-BE49-F238E27FC236}">
                <a16:creationId xmlns:a16="http://schemas.microsoft.com/office/drawing/2014/main" id="{BBC58B23-FF24-4877-87B9-59F1C0BBFC60}"/>
              </a:ext>
            </a:extLst>
          </p:cNvPr>
          <p:cNvSpPr txBox="1">
            <a:spLocks noChangeAspect="1"/>
          </p:cNvSpPr>
          <p:nvPr userDrawn="1"/>
        </p:nvSpPr>
        <p:spPr>
          <a:xfrm>
            <a:off x="5981500" y="1147081"/>
            <a:ext cx="3082223" cy="2474587"/>
          </a:xfrm>
          <a:prstGeom prst="rect">
            <a:avLst/>
          </a:prstGeom>
          <a:solidFill>
            <a:schemeClr val="bg2">
              <a:lumMod val="20000"/>
              <a:lumOff val="80000"/>
            </a:schemeClr>
          </a:solidFill>
          <a:ln>
            <a:solidFill>
              <a:schemeClr val="tx1"/>
            </a:solidFill>
          </a:ln>
        </p:spPr>
        <p:txBody>
          <a:bodyPr wrap="square" rtlCol="0" anchor="ctr">
            <a:noAutofit/>
          </a:bodyPr>
          <a:lstStyle/>
          <a:p>
            <a:pPr algn="ctr"/>
            <a:r>
              <a:rPr kumimoji="1" lang="ja-JP" altLang="en-US" sz="1600" b="1" dirty="0">
                <a:latin typeface="+mn-ea"/>
                <a:ea typeface="+mn-ea"/>
              </a:rPr>
              <a:t>応募代表者の学生証の写真を</a:t>
            </a:r>
            <a:endParaRPr kumimoji="1" lang="en-US" altLang="ja-JP" sz="1600" b="1" dirty="0">
              <a:latin typeface="+mn-ea"/>
              <a:ea typeface="+mn-ea"/>
            </a:endParaRPr>
          </a:p>
          <a:p>
            <a:pPr algn="ctr"/>
            <a:r>
              <a:rPr kumimoji="1" lang="ja-JP" altLang="en-US" sz="1600" b="1" dirty="0">
                <a:latin typeface="+mn-ea"/>
                <a:ea typeface="+mn-ea"/>
              </a:rPr>
              <a:t>ここに置いてください</a:t>
            </a:r>
            <a:endParaRPr kumimoji="1" lang="en-US" altLang="ja-JP" sz="1600" b="1" dirty="0">
              <a:latin typeface="+mn-ea"/>
              <a:ea typeface="+mn-ea"/>
            </a:endParaRPr>
          </a:p>
          <a:p>
            <a:pPr algn="ctr"/>
            <a:r>
              <a:rPr kumimoji="1" lang="ja-JP" altLang="en-US" sz="1400" b="1" dirty="0">
                <a:latin typeface="+mn-ea"/>
                <a:ea typeface="+mn-ea"/>
              </a:rPr>
              <a:t>（学生であることの確認のため）</a:t>
            </a:r>
            <a:endParaRPr lang="en-US" altLang="ja-JP" sz="1400" b="1" dirty="0">
              <a:latin typeface="+mn-ea"/>
              <a:ea typeface="+mn-ea"/>
            </a:endParaRPr>
          </a:p>
        </p:txBody>
      </p:sp>
      <p:sp>
        <p:nvSpPr>
          <p:cNvPr id="5" name="正方形/長方形 4">
            <a:extLst>
              <a:ext uri="{FF2B5EF4-FFF2-40B4-BE49-F238E27FC236}">
                <a16:creationId xmlns:a16="http://schemas.microsoft.com/office/drawing/2014/main" id="{E0CA08A7-D099-4048-A434-980D2F702747}"/>
              </a:ext>
            </a:extLst>
          </p:cNvPr>
          <p:cNvSpPr/>
          <p:nvPr userDrawn="1"/>
        </p:nvSpPr>
        <p:spPr>
          <a:xfrm>
            <a:off x="110681" y="1136539"/>
            <a:ext cx="8952713" cy="567516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
        <p:nvSpPr>
          <p:cNvPr id="17" name="正方形/長方形 16">
            <a:extLst>
              <a:ext uri="{FF2B5EF4-FFF2-40B4-BE49-F238E27FC236}">
                <a16:creationId xmlns:a16="http://schemas.microsoft.com/office/drawing/2014/main" id="{9BDFC47E-7880-4D3C-A9CA-0EF1E8C7AAC0}"/>
              </a:ext>
            </a:extLst>
          </p:cNvPr>
          <p:cNvSpPr/>
          <p:nvPr userDrawn="1"/>
        </p:nvSpPr>
        <p:spPr>
          <a:xfrm>
            <a:off x="114025" y="2538469"/>
            <a:ext cx="5868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a:extLst>
              <a:ext uri="{FF2B5EF4-FFF2-40B4-BE49-F238E27FC236}">
                <a16:creationId xmlns:a16="http://schemas.microsoft.com/office/drawing/2014/main" id="{49F14B0B-DED7-41F2-B237-E765DC09984F}"/>
              </a:ext>
            </a:extLst>
          </p:cNvPr>
          <p:cNvSpPr/>
          <p:nvPr userDrawn="1"/>
        </p:nvSpPr>
        <p:spPr>
          <a:xfrm flipV="1">
            <a:off x="110074" y="1462191"/>
            <a:ext cx="5868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a:extLst>
              <a:ext uri="{FF2B5EF4-FFF2-40B4-BE49-F238E27FC236}">
                <a16:creationId xmlns:a16="http://schemas.microsoft.com/office/drawing/2014/main" id="{A4B97FE5-04E1-466D-9E11-FAA56832D0F6}"/>
              </a:ext>
            </a:extLst>
          </p:cNvPr>
          <p:cNvSpPr/>
          <p:nvPr userDrawn="1"/>
        </p:nvSpPr>
        <p:spPr>
          <a:xfrm>
            <a:off x="110684" y="3943561"/>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FB0B099D-ABC7-55CD-EDBD-E1AACE5E1B33}"/>
              </a:ext>
            </a:extLst>
          </p:cNvPr>
          <p:cNvSpPr txBox="1"/>
          <p:nvPr userDrawn="1"/>
        </p:nvSpPr>
        <p:spPr>
          <a:xfrm>
            <a:off x="110682" y="4023971"/>
            <a:ext cx="8949741" cy="2708434"/>
          </a:xfrm>
          <a:prstGeom prst="rect">
            <a:avLst/>
          </a:prstGeom>
          <a:noFill/>
        </p:spPr>
        <p:txBody>
          <a:bodyPr wrap="square" rtlCol="0">
            <a:spAutoFit/>
          </a:bodyPr>
          <a:lstStyle/>
          <a:p>
            <a:pPr marL="0" indent="0">
              <a:buFont typeface="Wingdings" panose="05000000000000000000" pitchFamily="2" charset="2"/>
              <a:buNone/>
            </a:pPr>
            <a:r>
              <a:rPr kumimoji="1" lang="ja-JP" altLang="en-US" sz="1600" b="1" dirty="0">
                <a:solidFill>
                  <a:schemeClr val="tx1"/>
                </a:solidFill>
                <a:latin typeface="+mn-ea"/>
                <a:ea typeface="+mn-ea"/>
              </a:rPr>
              <a:t>同意頂ける項目の□に✓を入れてください。（全項目に同意頂けることがエントリー条件です）</a:t>
            </a:r>
            <a:endParaRPr kumimoji="1" lang="en-US" altLang="ja-JP" sz="1600" b="1" dirty="0">
              <a:solidFill>
                <a:schemeClr val="tx1"/>
              </a:solidFill>
              <a:latin typeface="+mn-ea"/>
              <a:ea typeface="+mn-ea"/>
            </a:endParaRPr>
          </a:p>
          <a:p>
            <a:pPr marL="285750" indent="-285750">
              <a:lnSpc>
                <a:spcPct val="200000"/>
              </a:lnSpc>
              <a:buFont typeface="Wingdings" panose="05000000000000000000" pitchFamily="2" charset="2"/>
              <a:buChar char="p"/>
            </a:pPr>
            <a:r>
              <a:rPr kumimoji="1" lang="ja-JP" altLang="en-US" sz="1400" b="1" dirty="0">
                <a:solidFill>
                  <a:schemeClr val="tx1"/>
                </a:solidFill>
                <a:latin typeface="+mn-ea"/>
                <a:ea typeface="+mn-ea"/>
              </a:rPr>
              <a:t>学生証画像以外のエントリー情報は、審査する</a:t>
            </a:r>
            <a:r>
              <a:rPr kumimoji="1" lang="en-US" altLang="ja-JP" sz="1400" b="1" dirty="0">
                <a:solidFill>
                  <a:schemeClr val="tx1"/>
                </a:solidFill>
                <a:latin typeface="+mn-ea"/>
                <a:ea typeface="+mn-ea"/>
              </a:rPr>
              <a:t>DAAX</a:t>
            </a:r>
            <a:r>
              <a:rPr kumimoji="1" lang="ja-JP" altLang="en-US" sz="1400" b="1" dirty="0">
                <a:solidFill>
                  <a:schemeClr val="tx1"/>
                </a:solidFill>
                <a:latin typeface="+mn-ea"/>
                <a:ea typeface="+mn-ea"/>
              </a:rPr>
              <a:t>の会員に共有される。</a:t>
            </a:r>
            <a:endParaRPr kumimoji="1"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学生証画像は産総研職員である</a:t>
            </a:r>
            <a:r>
              <a:rPr lang="en-US" altLang="ja-JP" sz="1400" b="1" dirty="0">
                <a:solidFill>
                  <a:schemeClr val="tx1"/>
                </a:solidFill>
                <a:latin typeface="+mn-ea"/>
                <a:ea typeface="+mn-ea"/>
              </a:rPr>
              <a:t>DAAX</a:t>
            </a:r>
            <a:r>
              <a:rPr lang="ja-JP" altLang="en-US" sz="1400" b="1" dirty="0">
                <a:solidFill>
                  <a:schemeClr val="tx1"/>
                </a:solidFill>
                <a:latin typeface="+mn-ea"/>
                <a:ea typeface="+mn-ea"/>
              </a:rPr>
              <a:t>運営委員に限り共有される。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受賞選考過程で、追加の問い合わせがあればそれに対応し、その内容が選考に考慮される場合がある。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エントリー情報は、</a:t>
            </a:r>
            <a:r>
              <a:rPr lang="en-US" altLang="ja-JP" sz="1400" b="1" dirty="0">
                <a:solidFill>
                  <a:schemeClr val="tx1"/>
                </a:solidFill>
                <a:latin typeface="+mn-ea"/>
                <a:ea typeface="+mn-ea"/>
              </a:rPr>
              <a:t>DAAX</a:t>
            </a:r>
            <a:r>
              <a:rPr lang="ja-JP" altLang="en-US" sz="1400" b="1" dirty="0">
                <a:solidFill>
                  <a:schemeClr val="tx1"/>
                </a:solidFill>
                <a:latin typeface="+mn-ea"/>
                <a:ea typeface="+mn-ea"/>
              </a:rPr>
              <a:t>授与式やホームページ等で公開される場合がある。（ただし、出版社や学会等に著作権がある場合は考慮します。また、未公開にしたい情報がある場合は、公開できない部分を明記してください。それを公開せずに受賞内容が説明できる場合は考慮します。）</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エントリー内容に間違いは無く、記載の作品の関係者の範囲、および、代表者について関係者の了解を得ている。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学校で制作した場合、応募について指導教員または所属する学校の担任の先生の了解を得ている。</a:t>
            </a:r>
            <a:endParaRPr lang="en-US" altLang="ja-JP" sz="1400" b="1" dirty="0">
              <a:solidFill>
                <a:schemeClr val="tx1"/>
              </a:solidFill>
              <a:latin typeface="+mn-ea"/>
              <a:ea typeface="+mn-ea"/>
            </a:endParaRPr>
          </a:p>
          <a:p>
            <a:pPr marL="285750" indent="-285750">
              <a:buFont typeface="Wingdings" panose="05000000000000000000" pitchFamily="2" charset="2"/>
              <a:buChar char="p"/>
            </a:pPr>
            <a:r>
              <a:rPr lang="ja-JP" altLang="en-US" sz="1400" b="1" dirty="0">
                <a:solidFill>
                  <a:schemeClr val="tx1"/>
                </a:solidFill>
                <a:latin typeface="+mn-ea"/>
                <a:ea typeface="+mn-ea"/>
              </a:rPr>
              <a:t>受賞者は、インタビューを受け、その内容と顔写真等を公開する場合がある。</a:t>
            </a:r>
            <a:endParaRPr lang="en-US" altLang="ja-JP" sz="1400" b="1" dirty="0">
              <a:solidFill>
                <a:schemeClr val="tx1"/>
              </a:solidFill>
              <a:latin typeface="+mn-ea"/>
              <a:ea typeface="+mn-ea"/>
            </a:endParaRPr>
          </a:p>
        </p:txBody>
      </p:sp>
      <p:sp>
        <p:nvSpPr>
          <p:cNvPr id="28" name="テキスト ボックス 27">
            <a:extLst>
              <a:ext uri="{FF2B5EF4-FFF2-40B4-BE49-F238E27FC236}">
                <a16:creationId xmlns:a16="http://schemas.microsoft.com/office/drawing/2014/main" id="{55208031-598B-F286-26B5-66275C7CE87A}"/>
              </a:ext>
            </a:extLst>
          </p:cNvPr>
          <p:cNvSpPr txBox="1"/>
          <p:nvPr userDrawn="1"/>
        </p:nvSpPr>
        <p:spPr>
          <a:xfrm>
            <a:off x="107709" y="423000"/>
            <a:ext cx="8952714" cy="338554"/>
          </a:xfrm>
          <a:prstGeom prst="rect">
            <a:avLst/>
          </a:prstGeom>
          <a:solidFill>
            <a:srgbClr val="E3E3E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dirty="0">
                <a:solidFill>
                  <a:schemeClr val="tx1"/>
                </a:solidFill>
                <a:latin typeface="+mn-ea"/>
                <a:ea typeface="+mn-ea"/>
              </a:rPr>
              <a:t>１．応募代表者の</a:t>
            </a:r>
            <a:r>
              <a:rPr kumimoji="1" lang="ja-JP" altLang="en-US" sz="1600" b="1" dirty="0">
                <a:latin typeface="+mn-ea"/>
                <a:ea typeface="+mn-ea"/>
              </a:rPr>
              <a:t>氏名（ふりがな）・所属学校名・学科名・学年</a:t>
            </a:r>
            <a:endParaRPr kumimoji="1" lang="en-US" altLang="ja-JP" sz="1600" b="1" dirty="0">
              <a:latin typeface="+mn-ea"/>
              <a:ea typeface="+mn-ea"/>
            </a:endParaRPr>
          </a:p>
        </p:txBody>
      </p:sp>
      <p:sp>
        <p:nvSpPr>
          <p:cNvPr id="29" name="正方形/長方形 28">
            <a:extLst>
              <a:ext uri="{FF2B5EF4-FFF2-40B4-BE49-F238E27FC236}">
                <a16:creationId xmlns:a16="http://schemas.microsoft.com/office/drawing/2014/main" id="{CE15E9C5-DDD9-8CF8-6E9B-291EFB9F7F53}"/>
              </a:ext>
            </a:extLst>
          </p:cNvPr>
          <p:cNvSpPr/>
          <p:nvPr userDrawn="1"/>
        </p:nvSpPr>
        <p:spPr>
          <a:xfrm>
            <a:off x="110682" y="430541"/>
            <a:ext cx="8949741" cy="714674"/>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
        <p:nvSpPr>
          <p:cNvPr id="30" name="正方形/長方形 29">
            <a:extLst>
              <a:ext uri="{FF2B5EF4-FFF2-40B4-BE49-F238E27FC236}">
                <a16:creationId xmlns:a16="http://schemas.microsoft.com/office/drawing/2014/main" id="{A69DC59B-6E92-470D-E643-CE7E020CE45A}"/>
              </a:ext>
            </a:extLst>
          </p:cNvPr>
          <p:cNvSpPr/>
          <p:nvPr userDrawn="1"/>
        </p:nvSpPr>
        <p:spPr>
          <a:xfrm>
            <a:off x="102627" y="721211"/>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4A6AAA11-BF04-D51E-25F1-40718284152C}"/>
              </a:ext>
            </a:extLst>
          </p:cNvPr>
          <p:cNvSpPr/>
          <p:nvPr userDrawn="1"/>
        </p:nvSpPr>
        <p:spPr>
          <a:xfrm>
            <a:off x="109270" y="3632210"/>
            <a:ext cx="8952713" cy="3214591"/>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Tree>
    <p:extLst>
      <p:ext uri="{BB962C8B-B14F-4D97-AF65-F5344CB8AC3E}">
        <p14:creationId xmlns:p14="http://schemas.microsoft.com/office/powerpoint/2010/main" val="1545809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3_白紙">
    <p:spTree>
      <p:nvGrpSpPr>
        <p:cNvPr id="1" name=""/>
        <p:cNvGrpSpPr/>
        <p:nvPr/>
      </p:nvGrpSpPr>
      <p:grpSpPr>
        <a:xfrm>
          <a:off x="0" y="0"/>
          <a:ext cx="0" cy="0"/>
          <a:chOff x="0" y="0"/>
          <a:chExt cx="0" cy="0"/>
        </a:xfrm>
      </p:grpSpPr>
      <p:sp>
        <p:nvSpPr>
          <p:cNvPr id="31" name="正方形/長方形 30">
            <a:extLst>
              <a:ext uri="{FF2B5EF4-FFF2-40B4-BE49-F238E27FC236}">
                <a16:creationId xmlns:a16="http://schemas.microsoft.com/office/drawing/2014/main" id="{B2CFAB57-512B-0F66-AF23-9A1EFA641935}"/>
              </a:ext>
            </a:extLst>
          </p:cNvPr>
          <p:cNvSpPr/>
          <p:nvPr userDrawn="1"/>
        </p:nvSpPr>
        <p:spPr>
          <a:xfrm>
            <a:off x="-14990" y="6473272"/>
            <a:ext cx="9158990" cy="37352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正方形/長方形 26">
            <a:extLst>
              <a:ext uri="{FF2B5EF4-FFF2-40B4-BE49-F238E27FC236}">
                <a16:creationId xmlns:a16="http://schemas.microsoft.com/office/drawing/2014/main" id="{FE72AB25-B47C-4B99-A871-1AD9E909DD7F}"/>
              </a:ext>
            </a:extLst>
          </p:cNvPr>
          <p:cNvSpPr/>
          <p:nvPr userDrawn="1"/>
        </p:nvSpPr>
        <p:spPr>
          <a:xfrm>
            <a:off x="0" y="0"/>
            <a:ext cx="9143999" cy="77426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CC04FB6E-B4BA-4F57-ACCD-B3CDD0C2D377}"/>
              </a:ext>
            </a:extLst>
          </p:cNvPr>
          <p:cNvSpPr txBox="1"/>
          <p:nvPr userDrawn="1"/>
        </p:nvSpPr>
        <p:spPr>
          <a:xfrm>
            <a:off x="78599" y="3256899"/>
            <a:ext cx="8964000" cy="584775"/>
          </a:xfrm>
          <a:prstGeom prst="rect">
            <a:avLst/>
          </a:prstGeom>
          <a:solidFill>
            <a:srgbClr val="E3E3E3"/>
          </a:solidFill>
        </p:spPr>
        <p:txBody>
          <a:bodyPr wrap="square" rtlCol="0">
            <a:spAutoFit/>
          </a:bodyPr>
          <a:lstStyle/>
          <a:p>
            <a:r>
              <a:rPr kumimoji="1" lang="ja-JP" altLang="en-US" sz="1600" b="1" dirty="0">
                <a:solidFill>
                  <a:schemeClr val="tx1"/>
                </a:solidFill>
                <a:latin typeface="+mn-ea"/>
                <a:ea typeface="+mn-ea"/>
              </a:rPr>
              <a:t>６．工夫した点について、ユーザの利用や体験から効果や影響を評価した手法と評価結果に</a:t>
            </a:r>
            <a:endParaRPr kumimoji="1" lang="en-US" altLang="ja-JP" sz="1600" b="1" dirty="0">
              <a:solidFill>
                <a:schemeClr val="tx1"/>
              </a:solidFill>
              <a:latin typeface="+mn-ea"/>
              <a:ea typeface="+mn-ea"/>
            </a:endParaRPr>
          </a:p>
          <a:p>
            <a:r>
              <a:rPr kumimoji="1" lang="ja-JP" altLang="en-US" sz="1600" b="1" dirty="0">
                <a:solidFill>
                  <a:schemeClr val="tx1"/>
                </a:solidFill>
                <a:latin typeface="+mn-ea"/>
                <a:ea typeface="+mn-ea"/>
              </a:rPr>
              <a:t>　　ついてデータをつけて詳しく説明してください</a:t>
            </a:r>
            <a:endParaRPr kumimoji="1" lang="en-US" altLang="ja-JP" sz="1600" b="1" dirty="0">
              <a:solidFill>
                <a:schemeClr val="tx1"/>
              </a:solidFill>
              <a:latin typeface="+mn-ea"/>
              <a:ea typeface="+mn-ea"/>
            </a:endParaRPr>
          </a:p>
        </p:txBody>
      </p:sp>
      <p:sp>
        <p:nvSpPr>
          <p:cNvPr id="22" name="正方形/長方形 21">
            <a:extLst>
              <a:ext uri="{FF2B5EF4-FFF2-40B4-BE49-F238E27FC236}">
                <a16:creationId xmlns:a16="http://schemas.microsoft.com/office/drawing/2014/main" id="{A4B97FE5-04E1-466D-9E11-FAA56832D0F6}"/>
              </a:ext>
            </a:extLst>
          </p:cNvPr>
          <p:cNvSpPr/>
          <p:nvPr userDrawn="1"/>
        </p:nvSpPr>
        <p:spPr>
          <a:xfrm>
            <a:off x="78600" y="3801552"/>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テキスト ボックス 27">
            <a:extLst>
              <a:ext uri="{FF2B5EF4-FFF2-40B4-BE49-F238E27FC236}">
                <a16:creationId xmlns:a16="http://schemas.microsoft.com/office/drawing/2014/main" id="{55208031-598B-F286-26B5-66275C7CE87A}"/>
              </a:ext>
            </a:extLst>
          </p:cNvPr>
          <p:cNvSpPr txBox="1"/>
          <p:nvPr userDrawn="1"/>
        </p:nvSpPr>
        <p:spPr>
          <a:xfrm>
            <a:off x="75625" y="54034"/>
            <a:ext cx="8952714" cy="338554"/>
          </a:xfrm>
          <a:prstGeom prst="rect">
            <a:avLst/>
          </a:prstGeom>
          <a:solidFill>
            <a:srgbClr val="E3E3E3"/>
          </a:solidFill>
        </p:spPr>
        <p:txBody>
          <a:bodyPr wrap="square" rtlCol="0">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1" dirty="0">
                <a:solidFill>
                  <a:schemeClr val="tx1"/>
                </a:solidFill>
                <a:latin typeface="+mn-ea"/>
                <a:ea typeface="+mn-ea"/>
              </a:rPr>
              <a:t>５．作品</a:t>
            </a:r>
            <a:r>
              <a:rPr kumimoji="1" lang="en-US" altLang="ja-JP" sz="1400" b="1" dirty="0">
                <a:solidFill>
                  <a:schemeClr val="tx1"/>
                </a:solidFill>
                <a:latin typeface="+mn-ea"/>
                <a:ea typeface="+mn-ea"/>
              </a:rPr>
              <a:t>(</a:t>
            </a:r>
            <a:r>
              <a:rPr kumimoji="1" lang="ja-JP" altLang="en-US" sz="1400" b="1" dirty="0">
                <a:solidFill>
                  <a:schemeClr val="tx1"/>
                </a:solidFill>
                <a:latin typeface="+mn-ea"/>
                <a:ea typeface="+mn-ea"/>
              </a:rPr>
              <a:t>装置・アプリ・コンテンツ・サービス等</a:t>
            </a:r>
            <a:r>
              <a:rPr kumimoji="1" lang="en-US" altLang="ja-JP" sz="1400" b="1" dirty="0">
                <a:solidFill>
                  <a:schemeClr val="tx1"/>
                </a:solidFill>
                <a:latin typeface="+mn-ea"/>
                <a:ea typeface="+mn-ea"/>
              </a:rPr>
              <a:t>)</a:t>
            </a:r>
            <a:r>
              <a:rPr kumimoji="1" lang="ja-JP" altLang="en-US" sz="1600" b="1" dirty="0">
                <a:solidFill>
                  <a:schemeClr val="tx1"/>
                </a:solidFill>
                <a:latin typeface="+mn-ea"/>
                <a:ea typeface="+mn-ea"/>
              </a:rPr>
              <a:t>の概要＆工夫した点について説明してください</a:t>
            </a:r>
            <a:endParaRPr kumimoji="1" lang="en-US" altLang="ja-JP" sz="1600" b="1" dirty="0">
              <a:latin typeface="+mn-ea"/>
              <a:ea typeface="+mn-ea"/>
            </a:endParaRPr>
          </a:p>
        </p:txBody>
      </p:sp>
      <p:sp>
        <p:nvSpPr>
          <p:cNvPr id="29" name="正方形/長方形 28">
            <a:extLst>
              <a:ext uri="{FF2B5EF4-FFF2-40B4-BE49-F238E27FC236}">
                <a16:creationId xmlns:a16="http://schemas.microsoft.com/office/drawing/2014/main" id="{CE15E9C5-DDD9-8CF8-6E9B-291EFB9F7F53}"/>
              </a:ext>
            </a:extLst>
          </p:cNvPr>
          <p:cNvSpPr/>
          <p:nvPr userDrawn="1"/>
        </p:nvSpPr>
        <p:spPr>
          <a:xfrm>
            <a:off x="78598" y="61574"/>
            <a:ext cx="8949741" cy="3172075"/>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
        <p:nvSpPr>
          <p:cNvPr id="30" name="正方形/長方形 29">
            <a:extLst>
              <a:ext uri="{FF2B5EF4-FFF2-40B4-BE49-F238E27FC236}">
                <a16:creationId xmlns:a16="http://schemas.microsoft.com/office/drawing/2014/main" id="{A69DC59B-6E92-470D-E643-CE7E020CE45A}"/>
              </a:ext>
            </a:extLst>
          </p:cNvPr>
          <p:cNvSpPr/>
          <p:nvPr userDrawn="1"/>
        </p:nvSpPr>
        <p:spPr>
          <a:xfrm>
            <a:off x="70543" y="352245"/>
            <a:ext cx="8964000" cy="36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4A6AAA11-BF04-D51E-25F1-40718284152C}"/>
              </a:ext>
            </a:extLst>
          </p:cNvPr>
          <p:cNvSpPr/>
          <p:nvPr userDrawn="1"/>
        </p:nvSpPr>
        <p:spPr>
          <a:xfrm>
            <a:off x="77186" y="3233649"/>
            <a:ext cx="8952713" cy="3570318"/>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a typeface="+mn-ea"/>
            </a:endParaRPr>
          </a:p>
        </p:txBody>
      </p:sp>
    </p:spTree>
    <p:extLst>
      <p:ext uri="{BB962C8B-B14F-4D97-AF65-F5344CB8AC3E}">
        <p14:creationId xmlns:p14="http://schemas.microsoft.com/office/powerpoint/2010/main" val="4111638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80FE8A57-9756-2C80-1226-D30CCDE9E7DE}"/>
              </a:ext>
            </a:extLst>
          </p:cNvPr>
          <p:cNvSpPr/>
          <p:nvPr userDrawn="1"/>
        </p:nvSpPr>
        <p:spPr>
          <a:xfrm>
            <a:off x="0" y="6507963"/>
            <a:ext cx="9144000" cy="350037"/>
          </a:xfrm>
          <a:prstGeom prst="rect">
            <a:avLst/>
          </a:prstGeom>
          <a:solidFill>
            <a:srgbClr val="E3E3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highlight>
                <a:srgbClr val="FFFF00"/>
              </a:highlight>
            </a:endParaRPr>
          </a:p>
        </p:txBody>
      </p:sp>
      <p:pic>
        <p:nvPicPr>
          <p:cNvPr id="10" name="図 9">
            <a:extLst>
              <a:ext uri="{FF2B5EF4-FFF2-40B4-BE49-F238E27FC236}">
                <a16:creationId xmlns:a16="http://schemas.microsoft.com/office/drawing/2014/main" id="{9295FAE7-EA4B-CAE1-D404-B32772060BBA}"/>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33199" y="6638022"/>
            <a:ext cx="3870900" cy="105005"/>
          </a:xfrm>
          <a:prstGeom prst="rect">
            <a:avLst/>
          </a:prstGeom>
        </p:spPr>
      </p:pic>
      <p:sp>
        <p:nvSpPr>
          <p:cNvPr id="2" name="タイトル プレースホルダー 1">
            <a:extLst>
              <a:ext uri="{FF2B5EF4-FFF2-40B4-BE49-F238E27FC236}">
                <a16:creationId xmlns:a16="http://schemas.microsoft.com/office/drawing/2014/main" id="{2D05ADE6-C858-141B-F11A-BF0AA758802F}"/>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B6198E6-B2B0-DA3F-A5DD-475127D06FBE}"/>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pic>
        <p:nvPicPr>
          <p:cNvPr id="7" name="図 6" descr="ロゴ&#10;&#10;自動的に生成された説明">
            <a:extLst>
              <a:ext uri="{FF2B5EF4-FFF2-40B4-BE49-F238E27FC236}">
                <a16:creationId xmlns:a16="http://schemas.microsoft.com/office/drawing/2014/main" id="{0E86EFC5-E80D-9047-CE44-DA87145FDAD1}"/>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004250" y="245553"/>
            <a:ext cx="919427" cy="277360"/>
          </a:xfrm>
          <a:prstGeom prst="rect">
            <a:avLst/>
          </a:prstGeom>
        </p:spPr>
      </p:pic>
      <p:sp>
        <p:nvSpPr>
          <p:cNvPr id="9" name="正方形/長方形 8">
            <a:extLst>
              <a:ext uri="{FF2B5EF4-FFF2-40B4-BE49-F238E27FC236}">
                <a16:creationId xmlns:a16="http://schemas.microsoft.com/office/drawing/2014/main" id="{299ACE28-39A9-E32C-DB96-53DB849F88EB}"/>
              </a:ext>
            </a:extLst>
          </p:cNvPr>
          <p:cNvSpPr/>
          <p:nvPr userDrawn="1"/>
        </p:nvSpPr>
        <p:spPr>
          <a:xfrm>
            <a:off x="0" y="0"/>
            <a:ext cx="9144000" cy="64800"/>
          </a:xfrm>
          <a:prstGeom prst="rect">
            <a:avLst/>
          </a:prstGeom>
          <a:solidFill>
            <a:srgbClr val="BE1A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a:extLst>
              <a:ext uri="{FF2B5EF4-FFF2-40B4-BE49-F238E27FC236}">
                <a16:creationId xmlns:a16="http://schemas.microsoft.com/office/drawing/2014/main" id="{3D86B646-4526-2DFD-64C1-BC33971CF94A}"/>
              </a:ext>
            </a:extLst>
          </p:cNvPr>
          <p:cNvSpPr>
            <a:spLocks noGrp="1"/>
          </p:cNvSpPr>
          <p:nvPr>
            <p:ph type="sldNum" sz="quarter" idx="4"/>
          </p:nvPr>
        </p:nvSpPr>
        <p:spPr>
          <a:xfrm>
            <a:off x="6866277" y="6507963"/>
            <a:ext cx="2057400" cy="365125"/>
          </a:xfrm>
          <a:prstGeom prst="rect">
            <a:avLst/>
          </a:prstGeom>
        </p:spPr>
        <p:txBody>
          <a:bodyPr vert="horz" lIns="91440" tIns="45720" rIns="91440" bIns="45720" rtlCol="0" anchor="ctr"/>
          <a:lstStyle>
            <a:lvl1pPr algn="r">
              <a:defRPr sz="1000">
                <a:solidFill>
                  <a:srgbClr val="666666"/>
                </a:solidFill>
                <a:latin typeface="Arial" panose="020B0604020202020204" pitchFamily="34" charset="0"/>
                <a:cs typeface="Arial" panose="020B0604020202020204" pitchFamily="34" charset="0"/>
              </a:defRPr>
            </a:lvl1pPr>
          </a:lstStyle>
          <a:p>
            <a:fld id="{FCAA081B-C72F-46EC-AB54-D6F55AADE4D1}" type="slidenum">
              <a:rPr kumimoji="1" lang="ja-JP" altLang="en-US" smtClean="0"/>
              <a:pPr/>
              <a:t>‹#›</a:t>
            </a:fld>
            <a:endParaRPr kumimoji="1" lang="ja-JP" altLang="en-US"/>
          </a:p>
        </p:txBody>
      </p:sp>
      <p:sp>
        <p:nvSpPr>
          <p:cNvPr id="4" name="日付プレースホルダー 3">
            <a:extLst>
              <a:ext uri="{FF2B5EF4-FFF2-40B4-BE49-F238E27FC236}">
                <a16:creationId xmlns:a16="http://schemas.microsoft.com/office/drawing/2014/main" id="{0304FAD7-8E61-BF6A-D833-51A3CBD5C92E}"/>
              </a:ext>
            </a:extLst>
          </p:cNvPr>
          <p:cNvSpPr>
            <a:spLocks noGrp="1"/>
          </p:cNvSpPr>
          <p:nvPr>
            <p:ph type="dt" sz="half" idx="2"/>
          </p:nvPr>
        </p:nvSpPr>
        <p:spPr>
          <a:xfrm>
            <a:off x="4808877" y="6517827"/>
            <a:ext cx="2057400" cy="365125"/>
          </a:xfrm>
          <a:prstGeom prst="rect">
            <a:avLst/>
          </a:prstGeom>
        </p:spPr>
        <p:txBody>
          <a:bodyPr vert="horz" lIns="91440" tIns="45720" rIns="91440" bIns="45720" rtlCol="0" anchor="ctr"/>
          <a:lstStyle>
            <a:lvl1pPr algn="l">
              <a:defRPr sz="1000">
                <a:solidFill>
                  <a:srgbClr val="666666"/>
                </a:solidFill>
                <a:latin typeface="Arial" panose="020B0604020202020204" pitchFamily="34" charset="0"/>
                <a:cs typeface="Arial" panose="020B0604020202020204" pitchFamily="34" charset="0"/>
              </a:defRPr>
            </a:lvl1pPr>
          </a:lstStyle>
          <a:p>
            <a:fld id="{26C6B964-ED6A-484D-A77B-882852B5C865}" type="datetime1">
              <a:rPr kumimoji="1" lang="ja-JP" altLang="en-US" smtClean="0"/>
              <a:pPr/>
              <a:t>2024/12/6</a:t>
            </a:fld>
            <a:endParaRPr kumimoji="1" lang="ja-JP" altLang="en-US"/>
          </a:p>
        </p:txBody>
      </p:sp>
    </p:spTree>
    <p:extLst>
      <p:ext uri="{BB962C8B-B14F-4D97-AF65-F5344CB8AC3E}">
        <p14:creationId xmlns:p14="http://schemas.microsoft.com/office/powerpoint/2010/main" val="1756130309"/>
      </p:ext>
    </p:extLst>
  </p:cSld>
  <p:clrMap bg1="lt1" tx1="dk1" bg2="lt2" tx2="dk2" accent1="accent1" accent2="accent2" accent3="accent3" accent4="accent4" accent5="accent5" accent6="accent6" hlink="hlink" folHlink="folHlink"/>
  <p:sldLayoutIdLst>
    <p:sldLayoutId id="2147483674" r:id="rId1"/>
    <p:sldLayoutId id="2147483675" r:id="rId2"/>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CF24625-F414-2049-217D-9CF33CBF655E}"/>
              </a:ext>
            </a:extLst>
          </p:cNvPr>
          <p:cNvSpPr txBox="1"/>
          <p:nvPr/>
        </p:nvSpPr>
        <p:spPr>
          <a:xfrm>
            <a:off x="144379" y="786064"/>
            <a:ext cx="7669087" cy="338554"/>
          </a:xfrm>
          <a:prstGeom prst="rect">
            <a:avLst/>
          </a:prstGeom>
          <a:noFill/>
        </p:spPr>
        <p:txBody>
          <a:bodyPr wrap="none" rtlCol="0">
            <a:spAutoFit/>
          </a:bodyPr>
          <a:lstStyle/>
          <a:p>
            <a:r>
              <a:rPr kumimoji="1" lang="ja-JP" altLang="en-US" sz="1600" dirty="0"/>
              <a:t>体験　花子（たいけん　はなこ）・拡張</a:t>
            </a:r>
            <a:r>
              <a:rPr kumimoji="1" lang="en-US" altLang="ja-JP" sz="1600" dirty="0"/>
              <a:t>(</a:t>
            </a:r>
            <a:r>
              <a:rPr kumimoji="1" lang="ja-JP" altLang="en-US" sz="1600" dirty="0"/>
              <a:t>大学</a:t>
            </a:r>
            <a:r>
              <a:rPr kumimoji="1" lang="en-US" altLang="ja-JP" sz="1600" dirty="0"/>
              <a:t>,</a:t>
            </a:r>
            <a:r>
              <a:rPr kumimoji="1" lang="ja-JP" altLang="en-US" sz="1600" dirty="0"/>
              <a:t>高校</a:t>
            </a:r>
            <a:r>
              <a:rPr kumimoji="1" lang="en-US" altLang="ja-JP" sz="1600" dirty="0"/>
              <a:t>,</a:t>
            </a:r>
            <a:r>
              <a:rPr kumimoji="1" lang="ja-JP" altLang="en-US" sz="1600" dirty="0"/>
              <a:t>中学校</a:t>
            </a:r>
            <a:r>
              <a:rPr kumimoji="1" lang="en-US" altLang="ja-JP" sz="1600" dirty="0"/>
              <a:t>,</a:t>
            </a:r>
            <a:r>
              <a:rPr kumimoji="1" lang="ja-JP" altLang="en-US" sz="1600" dirty="0"/>
              <a:t>小学校</a:t>
            </a:r>
            <a:r>
              <a:rPr kumimoji="1" lang="en-US" altLang="ja-JP" sz="1600" dirty="0"/>
              <a:t>)</a:t>
            </a:r>
            <a:r>
              <a:rPr kumimoji="1" lang="ja-JP" altLang="en-US" sz="1600" dirty="0"/>
              <a:t>・デザイン学科・３年</a:t>
            </a:r>
          </a:p>
        </p:txBody>
      </p:sp>
      <p:sp>
        <p:nvSpPr>
          <p:cNvPr id="3" name="テキスト ボックス 2">
            <a:extLst>
              <a:ext uri="{FF2B5EF4-FFF2-40B4-BE49-F238E27FC236}">
                <a16:creationId xmlns:a16="http://schemas.microsoft.com/office/drawing/2014/main" id="{4FAD87EB-7650-D3DF-0A36-B9417AF13DFA}"/>
              </a:ext>
            </a:extLst>
          </p:cNvPr>
          <p:cNvSpPr txBox="1"/>
          <p:nvPr/>
        </p:nvSpPr>
        <p:spPr>
          <a:xfrm>
            <a:off x="120317" y="1499938"/>
            <a:ext cx="2993127" cy="338554"/>
          </a:xfrm>
          <a:prstGeom prst="rect">
            <a:avLst/>
          </a:prstGeom>
          <a:noFill/>
        </p:spPr>
        <p:txBody>
          <a:bodyPr wrap="none" rtlCol="0">
            <a:spAutoFit/>
          </a:bodyPr>
          <a:lstStyle/>
          <a:p>
            <a:r>
              <a:rPr kumimoji="1" lang="ja-JP" altLang="en-US" sz="1600" dirty="0"/>
              <a:t>○○体験を○○する○○の開発</a:t>
            </a:r>
          </a:p>
        </p:txBody>
      </p:sp>
      <p:sp>
        <p:nvSpPr>
          <p:cNvPr id="4" name="テキスト ボックス 3">
            <a:extLst>
              <a:ext uri="{FF2B5EF4-FFF2-40B4-BE49-F238E27FC236}">
                <a16:creationId xmlns:a16="http://schemas.microsoft.com/office/drawing/2014/main" id="{E5B05C28-F130-13EF-2F01-E75F229755A4}"/>
              </a:ext>
            </a:extLst>
          </p:cNvPr>
          <p:cNvSpPr txBox="1"/>
          <p:nvPr/>
        </p:nvSpPr>
        <p:spPr>
          <a:xfrm>
            <a:off x="128337" y="2598822"/>
            <a:ext cx="3877985" cy="584775"/>
          </a:xfrm>
          <a:prstGeom prst="rect">
            <a:avLst/>
          </a:prstGeom>
          <a:noFill/>
        </p:spPr>
        <p:txBody>
          <a:bodyPr wrap="none" rtlCol="0">
            <a:spAutoFit/>
          </a:bodyPr>
          <a:lstStyle/>
          <a:p>
            <a:r>
              <a:rPr kumimoji="1" lang="ja-JP" altLang="en-US" sz="1600" dirty="0">
                <a:latin typeface="ＭＳ ゴシック" panose="020B0609070205080204" pitchFamily="49" charset="-128"/>
                <a:ea typeface="ＭＳ ゴシック" panose="020B0609070205080204" pitchFamily="49" charset="-128"/>
              </a:rPr>
              <a:t>○○○○　拡張</a:t>
            </a:r>
            <a:r>
              <a:rPr kumimoji="1" lang="ja-JP" altLang="en-US" sz="1600" dirty="0"/>
              <a:t>大学</a:t>
            </a:r>
            <a:r>
              <a:rPr lang="ja-JP" altLang="en-US" sz="1600" dirty="0">
                <a:latin typeface="ＭＳ ゴシック" panose="020B0609070205080204" pitchFamily="49" charset="-128"/>
                <a:ea typeface="ＭＳ ゴシック" panose="020B0609070205080204" pitchFamily="49" charset="-128"/>
              </a:rPr>
              <a:t>・○○学部・</a:t>
            </a:r>
            <a:r>
              <a:rPr kumimoji="1" lang="ja-JP" altLang="en-US" sz="1600" dirty="0">
                <a:latin typeface="ＭＳ ゴシック" panose="020B0609070205080204" pitchFamily="49" charset="-128"/>
                <a:ea typeface="ＭＳ ゴシック" panose="020B0609070205080204" pitchFamily="49" charset="-128"/>
              </a:rPr>
              <a:t>准教授</a:t>
            </a:r>
            <a:endParaRPr kumimoji="1" lang="en-US" altLang="ja-JP" sz="1600" dirty="0">
              <a:latin typeface="ＭＳ ゴシック" panose="020B0609070205080204" pitchFamily="49" charset="-128"/>
              <a:ea typeface="ＭＳ ゴシック" panose="020B0609070205080204" pitchFamily="49" charset="-128"/>
            </a:endParaRPr>
          </a:p>
          <a:p>
            <a:r>
              <a:rPr lang="ja-JP" altLang="en-US" sz="1600" dirty="0">
                <a:latin typeface="ＭＳ ゴシック" panose="020B0609070205080204" pitchFamily="49" charset="-128"/>
                <a:ea typeface="ＭＳ ゴシック" panose="020B0609070205080204" pitchFamily="49" charset="-128"/>
              </a:rPr>
              <a:t>○○○○　拡張</a:t>
            </a:r>
            <a:r>
              <a:rPr kumimoji="1" lang="ja-JP" altLang="en-US" sz="1600" dirty="0"/>
              <a:t>高校</a:t>
            </a:r>
            <a:r>
              <a:rPr lang="ja-JP" altLang="en-US" sz="1600" dirty="0">
                <a:latin typeface="ＭＳ ゴシック" panose="020B0609070205080204" pitchFamily="49" charset="-128"/>
                <a:ea typeface="ＭＳ ゴシック" panose="020B0609070205080204" pitchFamily="49" charset="-128"/>
              </a:rPr>
              <a:t>・デザイン科・２年</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5" name="正方形/長方形 4">
            <a:extLst>
              <a:ext uri="{FF2B5EF4-FFF2-40B4-BE49-F238E27FC236}">
                <a16:creationId xmlns:a16="http://schemas.microsoft.com/office/drawing/2014/main" id="{E25511BC-2D2F-E01C-4363-FBED7A683FF5}"/>
              </a:ext>
            </a:extLst>
          </p:cNvPr>
          <p:cNvSpPr/>
          <p:nvPr/>
        </p:nvSpPr>
        <p:spPr>
          <a:xfrm>
            <a:off x="6037306" y="1403686"/>
            <a:ext cx="2978358" cy="192906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学生証の写真</a:t>
            </a:r>
          </a:p>
        </p:txBody>
      </p:sp>
      <p:sp>
        <p:nvSpPr>
          <p:cNvPr id="6" name="テキスト ボックス 5">
            <a:extLst>
              <a:ext uri="{FF2B5EF4-FFF2-40B4-BE49-F238E27FC236}">
                <a16:creationId xmlns:a16="http://schemas.microsoft.com/office/drawing/2014/main" id="{61A7D2B0-58CA-47BB-1793-CFB0E1EDBED2}"/>
              </a:ext>
            </a:extLst>
          </p:cNvPr>
          <p:cNvSpPr txBox="1"/>
          <p:nvPr/>
        </p:nvSpPr>
        <p:spPr>
          <a:xfrm>
            <a:off x="144379" y="4365048"/>
            <a:ext cx="4652210" cy="2354491"/>
          </a:xfrm>
          <a:prstGeom prst="rect">
            <a:avLst/>
          </a:prstGeom>
          <a:noFill/>
        </p:spPr>
        <p:txBody>
          <a:bodyPr wrap="square" rtlCol="0">
            <a:spAutoFit/>
          </a:bodyPr>
          <a:lstStyle/>
          <a:p>
            <a:pPr marL="285750" indent="-285750">
              <a:lnSpc>
                <a:spcPct val="150000"/>
              </a:lnSpc>
              <a:buFont typeface="Wingdings" panose="05000000000000000000" pitchFamily="2" charset="2"/>
              <a:buChar char="ü"/>
            </a:pPr>
            <a:r>
              <a:rPr kumimoji="1" lang="ja-JP" altLang="en-US" sz="1400" b="1" dirty="0"/>
              <a:t>　</a:t>
            </a:r>
            <a:endParaRPr kumimoji="1" lang="en-US" altLang="ja-JP" sz="1400" b="1" dirty="0"/>
          </a:p>
          <a:p>
            <a:pPr marL="285750" indent="-285750">
              <a:buFont typeface="Wingdings" panose="05000000000000000000" pitchFamily="2" charset="2"/>
              <a:buChar char="ü"/>
            </a:pPr>
            <a:r>
              <a:rPr lang="ja-JP" altLang="en-US" sz="1400" b="1" dirty="0"/>
              <a:t>　</a:t>
            </a:r>
            <a:endParaRPr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400" b="1" dirty="0"/>
          </a:p>
          <a:p>
            <a:pPr marL="285750" indent="-285750">
              <a:buFont typeface="Wingdings" panose="05000000000000000000" pitchFamily="2" charset="2"/>
              <a:buChar char="ü"/>
            </a:pPr>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400" b="1" dirty="0"/>
          </a:p>
          <a:p>
            <a:r>
              <a:rPr lang="ja-JP" altLang="en-US" sz="1400" b="1" dirty="0"/>
              <a:t>　</a:t>
            </a:r>
            <a:endParaRPr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400" b="1" dirty="0"/>
          </a:p>
          <a:p>
            <a:pPr marL="285750" indent="-285750">
              <a:buFont typeface="Wingdings" panose="05000000000000000000" pitchFamily="2" charset="2"/>
              <a:buChar char="ü"/>
            </a:pPr>
            <a:r>
              <a:rPr kumimoji="1" lang="ja-JP" altLang="en-US" sz="1400" b="1" dirty="0"/>
              <a:t>　</a:t>
            </a:r>
            <a:endParaRPr kumimoji="1" lang="en-US" altLang="ja-JP" sz="1600" b="1" dirty="0"/>
          </a:p>
        </p:txBody>
      </p:sp>
      <p:sp>
        <p:nvSpPr>
          <p:cNvPr id="7" name="正方形/長方形 6">
            <a:extLst>
              <a:ext uri="{FF2B5EF4-FFF2-40B4-BE49-F238E27FC236}">
                <a16:creationId xmlns:a16="http://schemas.microsoft.com/office/drawing/2014/main" id="{B7F397E4-9551-F54A-938C-BA7A5D2DA0B6}"/>
              </a:ext>
            </a:extLst>
          </p:cNvPr>
          <p:cNvSpPr/>
          <p:nvPr/>
        </p:nvSpPr>
        <p:spPr>
          <a:xfrm>
            <a:off x="11875" y="11875"/>
            <a:ext cx="1318161" cy="31848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記入例</a:t>
            </a:r>
          </a:p>
        </p:txBody>
      </p:sp>
    </p:spTree>
    <p:extLst>
      <p:ext uri="{BB962C8B-B14F-4D97-AF65-F5344CB8AC3E}">
        <p14:creationId xmlns:p14="http://schemas.microsoft.com/office/powerpoint/2010/main" val="1296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2BE353D-EE68-CA95-392E-C2A1A4E8C491}"/>
              </a:ext>
            </a:extLst>
          </p:cNvPr>
          <p:cNvSpPr txBox="1"/>
          <p:nvPr/>
        </p:nvSpPr>
        <p:spPr>
          <a:xfrm>
            <a:off x="94891" y="415129"/>
            <a:ext cx="8893836" cy="2800767"/>
          </a:xfrm>
          <a:prstGeom prst="rect">
            <a:avLst/>
          </a:prstGeom>
          <a:noFill/>
        </p:spPr>
        <p:txBody>
          <a:bodyPr wrap="square" rtlCol="0">
            <a:spAutoFit/>
          </a:bodyPr>
          <a:lstStyle/>
          <a:p>
            <a:r>
              <a:rPr lang="ja-JP" altLang="en-US" sz="1600" dirty="0"/>
              <a:t>○○○○○○○○○○○○○○○○○○○○</a:t>
            </a:r>
            <a:endParaRPr lang="en-US" altLang="ja-JP"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工夫した点：</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a:t>
            </a:r>
            <a:endParaRPr kumimoji="1" lang="ja-JP" altLang="en-US" sz="1600" dirty="0"/>
          </a:p>
        </p:txBody>
      </p:sp>
      <p:sp>
        <p:nvSpPr>
          <p:cNvPr id="3" name="正方形/長方形 2">
            <a:extLst>
              <a:ext uri="{FF2B5EF4-FFF2-40B4-BE49-F238E27FC236}">
                <a16:creationId xmlns:a16="http://schemas.microsoft.com/office/drawing/2014/main" id="{A1660A68-2162-7725-5D19-829F829E64C8}"/>
              </a:ext>
            </a:extLst>
          </p:cNvPr>
          <p:cNvSpPr/>
          <p:nvPr/>
        </p:nvSpPr>
        <p:spPr>
          <a:xfrm>
            <a:off x="4357366" y="437529"/>
            <a:ext cx="2225615"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t>図</a:t>
            </a:r>
            <a:endParaRPr kumimoji="1" lang="ja-JP" altLang="en-US" b="1" dirty="0"/>
          </a:p>
        </p:txBody>
      </p:sp>
      <p:sp>
        <p:nvSpPr>
          <p:cNvPr id="4" name="正方形/長方形 3">
            <a:extLst>
              <a:ext uri="{FF2B5EF4-FFF2-40B4-BE49-F238E27FC236}">
                <a16:creationId xmlns:a16="http://schemas.microsoft.com/office/drawing/2014/main" id="{3A20DF11-268C-AE0A-3562-674E79DE8B0A}"/>
              </a:ext>
            </a:extLst>
          </p:cNvPr>
          <p:cNvSpPr/>
          <p:nvPr/>
        </p:nvSpPr>
        <p:spPr>
          <a:xfrm>
            <a:off x="6650969" y="425425"/>
            <a:ext cx="2337758"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データ</a:t>
            </a:r>
          </a:p>
        </p:txBody>
      </p:sp>
      <p:sp>
        <p:nvSpPr>
          <p:cNvPr id="5" name="テキスト ボックス 4">
            <a:extLst>
              <a:ext uri="{FF2B5EF4-FFF2-40B4-BE49-F238E27FC236}">
                <a16:creationId xmlns:a16="http://schemas.microsoft.com/office/drawing/2014/main" id="{CCF03CD0-C7A5-5AFC-CC85-5FBAD3B64D2B}"/>
              </a:ext>
            </a:extLst>
          </p:cNvPr>
          <p:cNvSpPr txBox="1"/>
          <p:nvPr/>
        </p:nvSpPr>
        <p:spPr>
          <a:xfrm>
            <a:off x="150482" y="3933029"/>
            <a:ext cx="8893836" cy="2800767"/>
          </a:xfrm>
          <a:prstGeom prst="rect">
            <a:avLst/>
          </a:prstGeom>
          <a:noFill/>
        </p:spPr>
        <p:txBody>
          <a:bodyPr wrap="square" rtlCol="0">
            <a:spAutoFit/>
          </a:bodyPr>
          <a:lstStyle/>
          <a:p>
            <a:r>
              <a:rPr lang="ja-JP" altLang="en-US" sz="1600" dirty="0"/>
              <a:t>評価内容と方法：○○○○○○○○○○○○○</a:t>
            </a:r>
            <a:endParaRPr lang="en-US" altLang="ja-JP"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評価結果：</a:t>
            </a:r>
            <a:endParaRPr kumimoji="1" lang="ja-JP" altLang="en-US" sz="1600" dirty="0"/>
          </a:p>
          <a:p>
            <a:r>
              <a:rPr lang="ja-JP" altLang="en-US" sz="1600" dirty="0"/>
              <a:t>○○○○○○○○○○○○○○○○○○○○○○○○○○○○○○○○○○○○○○○○○○</a:t>
            </a:r>
            <a:endParaRPr kumimoji="1" lang="ja-JP" altLang="en-US" sz="1600" dirty="0"/>
          </a:p>
          <a:p>
            <a:r>
              <a:rPr lang="ja-JP" altLang="en-US" sz="1600" dirty="0"/>
              <a:t>○○○○○○○○○○○○○○○○○○○○○○○○○○○○○○○○○○○○○○○○○○</a:t>
            </a:r>
            <a:endParaRPr kumimoji="1" lang="ja-JP" altLang="en-US" sz="1600" dirty="0"/>
          </a:p>
          <a:p>
            <a:r>
              <a:rPr lang="ja-JP" altLang="en-US" sz="1600" dirty="0"/>
              <a:t>○○○○○○○○○○○○○○○○○○○○○○○○○○○○○○○○○○○○○○○○○○</a:t>
            </a:r>
            <a:endParaRPr kumimoji="1" lang="en-US" altLang="ja-JP" sz="1600" dirty="0"/>
          </a:p>
          <a:p>
            <a:r>
              <a:rPr lang="ja-JP" altLang="en-US" sz="1600" dirty="0"/>
              <a:t>○○○○○○○○○○○○○○○○○○○○○○○○○○○○○○○○○○○○○○○○○○</a:t>
            </a:r>
            <a:endParaRPr kumimoji="1" lang="ja-JP" altLang="en-US" sz="1600" dirty="0"/>
          </a:p>
        </p:txBody>
      </p:sp>
      <p:sp>
        <p:nvSpPr>
          <p:cNvPr id="6" name="正方形/長方形 5">
            <a:extLst>
              <a:ext uri="{FF2B5EF4-FFF2-40B4-BE49-F238E27FC236}">
                <a16:creationId xmlns:a16="http://schemas.microsoft.com/office/drawing/2014/main" id="{1B94D11E-84F3-8670-C5FE-CB2F61421864}"/>
              </a:ext>
            </a:extLst>
          </p:cNvPr>
          <p:cNvSpPr/>
          <p:nvPr/>
        </p:nvSpPr>
        <p:spPr>
          <a:xfrm>
            <a:off x="6707040" y="3933029"/>
            <a:ext cx="2225615"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t>図</a:t>
            </a:r>
            <a:endParaRPr kumimoji="1" lang="ja-JP" altLang="en-US" b="1" dirty="0"/>
          </a:p>
        </p:txBody>
      </p:sp>
      <p:sp>
        <p:nvSpPr>
          <p:cNvPr id="7" name="正方形/長方形 6">
            <a:extLst>
              <a:ext uri="{FF2B5EF4-FFF2-40B4-BE49-F238E27FC236}">
                <a16:creationId xmlns:a16="http://schemas.microsoft.com/office/drawing/2014/main" id="{0E9EB3C6-60FA-E6CA-9972-98197A9CD576}"/>
              </a:ext>
            </a:extLst>
          </p:cNvPr>
          <p:cNvSpPr/>
          <p:nvPr/>
        </p:nvSpPr>
        <p:spPr>
          <a:xfrm>
            <a:off x="4331182" y="3933028"/>
            <a:ext cx="2337758" cy="16759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t>データ</a:t>
            </a:r>
          </a:p>
        </p:txBody>
      </p:sp>
      <p:sp>
        <p:nvSpPr>
          <p:cNvPr id="8" name="正方形/長方形 7">
            <a:extLst>
              <a:ext uri="{FF2B5EF4-FFF2-40B4-BE49-F238E27FC236}">
                <a16:creationId xmlns:a16="http://schemas.microsoft.com/office/drawing/2014/main" id="{DDC57FCE-F7B0-2070-2E02-C0148B4C3508}"/>
              </a:ext>
            </a:extLst>
          </p:cNvPr>
          <p:cNvSpPr/>
          <p:nvPr/>
        </p:nvSpPr>
        <p:spPr>
          <a:xfrm>
            <a:off x="11875" y="11875"/>
            <a:ext cx="1318161" cy="31848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tx1"/>
                </a:solidFill>
              </a:rPr>
              <a:t>記入例</a:t>
            </a:r>
          </a:p>
        </p:txBody>
      </p:sp>
    </p:spTree>
    <p:extLst>
      <p:ext uri="{BB962C8B-B14F-4D97-AF65-F5344CB8AC3E}">
        <p14:creationId xmlns:p14="http://schemas.microsoft.com/office/powerpoint/2010/main" val="3572243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2A5BB34F-5FAA-948D-8E97-9B501A4819AE}"/>
              </a:ext>
            </a:extLst>
          </p:cNvPr>
          <p:cNvSpPr txBox="1"/>
          <p:nvPr/>
        </p:nvSpPr>
        <p:spPr>
          <a:xfrm>
            <a:off x="168129" y="4353173"/>
            <a:ext cx="235631" cy="2462213"/>
          </a:xfrm>
          <a:prstGeom prst="rect">
            <a:avLst/>
          </a:prstGeom>
          <a:noFill/>
        </p:spPr>
        <p:txBody>
          <a:bodyPr wrap="square" rtlCol="0">
            <a:spAutoFit/>
          </a:bodyPr>
          <a:lstStyle/>
          <a:p>
            <a:pPr marL="285750" indent="-285750">
              <a:buFont typeface="Wingdings" panose="05000000000000000000" pitchFamily="2" charset="2"/>
              <a:buChar char="ü"/>
            </a:pPr>
            <a:endParaRPr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r>
              <a:rPr lang="ja-JP" altLang="en-US" sz="1400" b="1" dirty="0"/>
              <a:t>　</a:t>
            </a:r>
            <a:endParaRPr lang="en-US" altLang="ja-JP" sz="1400" b="1" dirty="0"/>
          </a:p>
          <a:p>
            <a:r>
              <a:rPr kumimoji="1" lang="ja-JP" altLang="en-US" sz="1400" b="1" dirty="0"/>
              <a:t>　</a:t>
            </a:r>
            <a:endParaRPr kumimoji="1" lang="en-US" altLang="ja-JP" sz="1400" b="1" dirty="0"/>
          </a:p>
          <a:p>
            <a:endParaRPr kumimoji="1" lang="en-US" altLang="ja-JP" sz="1400" b="1" dirty="0"/>
          </a:p>
          <a:p>
            <a:r>
              <a:rPr kumimoji="1" lang="ja-JP" altLang="en-US" sz="1400" b="1" dirty="0"/>
              <a:t>　</a:t>
            </a:r>
            <a:endParaRPr kumimoji="1" lang="en-US" altLang="ja-JP" sz="1600" b="1" dirty="0"/>
          </a:p>
        </p:txBody>
      </p:sp>
    </p:spTree>
    <p:extLst>
      <p:ext uri="{BB962C8B-B14F-4D97-AF65-F5344CB8AC3E}">
        <p14:creationId xmlns:p14="http://schemas.microsoft.com/office/powerpoint/2010/main" val="3857350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9C012224-54C1-FA3B-5CE8-387089F06E8A}"/>
              </a:ext>
            </a:extLst>
          </p:cNvPr>
          <p:cNvSpPr txBox="1"/>
          <p:nvPr/>
        </p:nvSpPr>
        <p:spPr>
          <a:xfrm>
            <a:off x="142504" y="547600"/>
            <a:ext cx="8597735" cy="584775"/>
          </a:xfrm>
          <a:prstGeom prst="rect">
            <a:avLst/>
          </a:prstGeom>
          <a:noFill/>
        </p:spPr>
        <p:txBody>
          <a:bodyPr wrap="square" rtlCol="0">
            <a:spAutoFit/>
          </a:bodyPr>
          <a:lstStyle/>
          <a:p>
            <a:r>
              <a:rPr kumimoji="1" lang="ja-JP" altLang="en-US" sz="1600" dirty="0"/>
              <a:t>スライド</a:t>
            </a:r>
            <a:r>
              <a:rPr kumimoji="1" lang="en-US" altLang="ja-JP" sz="1600" dirty="0"/>
              <a:t>2</a:t>
            </a:r>
            <a:r>
              <a:rPr lang="ja-JP" altLang="en-US" sz="1600" dirty="0"/>
              <a:t>の記入例を参考に、</a:t>
            </a:r>
            <a:r>
              <a:rPr kumimoji="1" lang="ja-JP" altLang="en-US" sz="1600" dirty="0"/>
              <a:t>ここに記載してください。文字サイズは、</a:t>
            </a:r>
            <a:r>
              <a:rPr kumimoji="1" lang="en-US" altLang="ja-JP" sz="1600" dirty="0"/>
              <a:t>16 pt</a:t>
            </a:r>
            <a:r>
              <a:rPr kumimoji="1" lang="ja-JP" altLang="en-US" sz="1600" dirty="0"/>
              <a:t>以上としてください。（この文は消してください）</a:t>
            </a:r>
          </a:p>
        </p:txBody>
      </p:sp>
      <p:sp>
        <p:nvSpPr>
          <p:cNvPr id="4" name="テキスト ボックス 3">
            <a:extLst>
              <a:ext uri="{FF2B5EF4-FFF2-40B4-BE49-F238E27FC236}">
                <a16:creationId xmlns:a16="http://schemas.microsoft.com/office/drawing/2014/main" id="{7998BE9D-5744-D696-8DBA-4940ADE02E11}"/>
              </a:ext>
            </a:extLst>
          </p:cNvPr>
          <p:cNvSpPr txBox="1"/>
          <p:nvPr/>
        </p:nvSpPr>
        <p:spPr>
          <a:xfrm>
            <a:off x="273132" y="4013216"/>
            <a:ext cx="8597735" cy="584775"/>
          </a:xfrm>
          <a:prstGeom prst="rect">
            <a:avLst/>
          </a:prstGeom>
          <a:noFill/>
        </p:spPr>
        <p:txBody>
          <a:bodyPr wrap="square" rtlCol="0">
            <a:spAutoFit/>
          </a:bodyPr>
          <a:lstStyle/>
          <a:p>
            <a:r>
              <a:rPr kumimoji="1" lang="ja-JP" altLang="en-US" sz="1600" dirty="0"/>
              <a:t>スライド</a:t>
            </a:r>
            <a:r>
              <a:rPr lang="en-US" altLang="ja-JP" sz="1600" dirty="0"/>
              <a:t>2</a:t>
            </a:r>
            <a:r>
              <a:rPr lang="ja-JP" altLang="en-US" sz="1600" dirty="0"/>
              <a:t>の記入例を参考に、</a:t>
            </a:r>
            <a:r>
              <a:rPr kumimoji="1" lang="ja-JP" altLang="en-US" sz="1600" dirty="0"/>
              <a:t>ここに記載してください。文字サイズは、</a:t>
            </a:r>
            <a:r>
              <a:rPr kumimoji="1" lang="en-US" altLang="ja-JP" sz="1600" dirty="0"/>
              <a:t>16 pt</a:t>
            </a:r>
            <a:r>
              <a:rPr kumimoji="1" lang="ja-JP" altLang="en-US" sz="1600" dirty="0"/>
              <a:t>以上としてください。（この文は消してください）</a:t>
            </a:r>
          </a:p>
        </p:txBody>
      </p:sp>
    </p:spTree>
    <p:extLst>
      <p:ext uri="{BB962C8B-B14F-4D97-AF65-F5344CB8AC3E}">
        <p14:creationId xmlns:p14="http://schemas.microsoft.com/office/powerpoint/2010/main" val="2826051659"/>
      </p:ext>
    </p:extLst>
  </p:cSld>
  <p:clrMapOvr>
    <a:masterClrMapping/>
  </p:clrMapOvr>
</p:sld>
</file>

<file path=ppt/theme/theme1.xml><?xml version="1.0" encoding="utf-8"?>
<a:theme xmlns:a="http://schemas.openxmlformats.org/drawingml/2006/main" name="1_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プレゼンテーション1" id="{1AEB101B-3930-4AA1-9F55-83BCDC82927A}" vid="{1891CF86-AA45-4A37-A4BE-B14D9B7D5733}"/>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FB3DE5B45E9EE540AA5B51E582C21045" ma:contentTypeVersion="4" ma:contentTypeDescription="新しいドキュメントを作成します。" ma:contentTypeScope="" ma:versionID="93d73aa0d820624819dc8205c2763871">
  <xsd:schema xmlns:xsd="http://www.w3.org/2001/XMLSchema" xmlns:xs="http://www.w3.org/2001/XMLSchema" xmlns:p="http://schemas.microsoft.com/office/2006/metadata/properties" xmlns:ns2="25ae439d-c3d2-40a0-baa1-fec4d9e14d43" targetNamespace="http://schemas.microsoft.com/office/2006/metadata/properties" ma:root="true" ma:fieldsID="2d81b6f47a25d2e232763df75e58b4d8" ns2:_="">
    <xsd:import namespace="25ae439d-c3d2-40a0-baa1-fec4d9e14d4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ae439d-c3d2-40a0-baa1-fec4d9e14d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287DF3-198D-4375-95CF-68F117ED3473}">
  <ds:schemaRefs>
    <ds:schemaRef ds:uri="http://schemas.microsoft.com/sharepoint/v3/contenttype/forms"/>
  </ds:schemaRefs>
</ds:datastoreItem>
</file>

<file path=customXml/itemProps2.xml><?xml version="1.0" encoding="utf-8"?>
<ds:datastoreItem xmlns:ds="http://schemas.openxmlformats.org/officeDocument/2006/customXml" ds:itemID="{0980C6DB-FB43-415D-9E46-FF2113F384AB}">
  <ds:schemaRefs>
    <ds:schemaRef ds:uri="25ae439d-c3d2-40a0-baa1-fec4d9e14d43"/>
    <ds:schemaRef ds:uri="http://schemas.openxmlformats.org/package/2006/metadata/core-properties"/>
    <ds:schemaRef ds:uri="http://schemas.microsoft.com/office/infopath/2007/PartnerControls"/>
    <ds:schemaRef ds:uri="http://purl.org/dc/terms/"/>
    <ds:schemaRef ds:uri="http://purl.org/dc/dcmitype/"/>
    <ds:schemaRef ds:uri="http://schemas.microsoft.com/office/2006/metadata/properties"/>
    <ds:schemaRef ds:uri="http://www.w3.org/XML/1998/namespace"/>
    <ds:schemaRef ds:uri="http://purl.org/dc/elements/1.1/"/>
    <ds:schemaRef ds:uri="http://schemas.microsoft.com/office/2006/documentManagement/types"/>
  </ds:schemaRefs>
</ds:datastoreItem>
</file>

<file path=customXml/itemProps3.xml><?xml version="1.0" encoding="utf-8"?>
<ds:datastoreItem xmlns:ds="http://schemas.openxmlformats.org/officeDocument/2006/customXml" ds:itemID="{7AC9FDA5-59A2-44B5-9AA9-704ABD315C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ae439d-c3d2-40a0-baa1-fec4d9e14d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aist-1e(1)</Template>
  <TotalTime>7071</TotalTime>
  <Words>727</Words>
  <Application>Microsoft Office PowerPoint</Application>
  <PresentationFormat>画面に合わせる (4:3)</PresentationFormat>
  <Paragraphs>56</Paragraphs>
  <Slides>4</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ＭＳ ゴシック</vt:lpstr>
      <vt:lpstr>游ゴシック</vt:lpstr>
      <vt:lpstr>游ゴシック Light</vt:lpstr>
      <vt:lpstr>Arial</vt:lpstr>
      <vt:lpstr>Wingdings</vt:lpstr>
      <vt:lpstr>1_デザインの設定</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粟津浩一</dc:creator>
  <cp:lastModifiedBy>大山潤爾</cp:lastModifiedBy>
  <cp:revision>37</cp:revision>
  <cp:lastPrinted>2021-11-10T00:16:37Z</cp:lastPrinted>
  <dcterms:created xsi:type="dcterms:W3CDTF">2015-05-12T01:38:37Z</dcterms:created>
  <dcterms:modified xsi:type="dcterms:W3CDTF">2024-12-06T00:47:43Z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0x010100FB3DE5B45E9EE540AA5B51E582C21045</vt:lpwstr>
  </property>
  <property fmtid="{D5CDD505-2E9C-101B-9397-08002B2CF9AE}" pid="3" name="MSIP_Label_ddc55989-3c9e-4466-8514-eac6f80f6373_Enabled">
    <vt:lpwstr>true</vt:lpwstr>
  </property>
  <property fmtid="{D5CDD505-2E9C-101B-9397-08002B2CF9AE}" pid="4" name="MSIP_Label_ddc55989-3c9e-4466-8514-eac6f80f6373_SetDate">
    <vt:lpwstr>2022-03-31T02:30:25Z</vt:lpwstr>
  </property>
  <property fmtid="{D5CDD505-2E9C-101B-9397-08002B2CF9AE}" pid="5" name="MSIP_Label_ddc55989-3c9e-4466-8514-eac6f80f6373_Method">
    <vt:lpwstr>Privileged</vt:lpwstr>
  </property>
  <property fmtid="{D5CDD505-2E9C-101B-9397-08002B2CF9AE}" pid="6" name="MSIP_Label_ddc55989-3c9e-4466-8514-eac6f80f6373_Name">
    <vt:lpwstr>ddc55989-3c9e-4466-8514-eac6f80f6373</vt:lpwstr>
  </property>
  <property fmtid="{D5CDD505-2E9C-101B-9397-08002B2CF9AE}" pid="7" name="MSIP_Label_ddc55989-3c9e-4466-8514-eac6f80f6373_SiteId">
    <vt:lpwstr>18a7fec8-652f-409b-8369-272d9ce80620</vt:lpwstr>
  </property>
  <property fmtid="{D5CDD505-2E9C-101B-9397-08002B2CF9AE}" pid="8" name="MSIP_Label_ddc55989-3c9e-4466-8514-eac6f80f6373_ActionId">
    <vt:lpwstr>c4fceb19-348f-40c8-b313-e350194130a5</vt:lpwstr>
  </property>
  <property fmtid="{D5CDD505-2E9C-101B-9397-08002B2CF9AE}" pid="9" name="MSIP_Label_ddc55989-3c9e-4466-8514-eac6f80f6373_ContentBits">
    <vt:lpwstr>0</vt:lpwstr>
  </property>
  <property fmtid="{D5CDD505-2E9C-101B-9397-08002B2CF9AE}" pid="10" name="MediaServiceImageTags">
    <vt:lpwstr/>
  </property>
</Properties>
</file>